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ED042-88C2-7048-85E0-02487B14B37A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2BD08-3C8B-9E4D-84B5-553D51306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6CB9D-AB42-214B-BFD0-D2092CED820C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64DEB-29AE-634C-9E6B-BBED734EDC46}" type="slidenum">
              <a:rPr lang="en-US"/>
              <a:pPr/>
              <a:t>10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48971-74EB-7B49-97E0-FAAE5040BDD2}" type="slidenum">
              <a:rPr lang="en-US"/>
              <a:pPr/>
              <a:t>11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75CDD3-978E-6C4D-8533-F0645E0FDB95}" type="slidenum">
              <a:rPr lang="en-US"/>
              <a:pPr/>
              <a:t>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FBA38-37B6-5048-9A43-1B7FD488426F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FBDAD-E50E-1048-8EA4-4D2CBA568E0B}" type="slidenum">
              <a:rPr lang="en-US"/>
              <a:pPr/>
              <a:t>4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DAAF7-8AF1-9F45-96C7-0AB1B7A09808}" type="slidenum">
              <a:rPr lang="en-US"/>
              <a:pPr/>
              <a:t>5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83525-D326-0241-828C-2B372112E2EE}" type="slidenum">
              <a:rPr lang="en-US"/>
              <a:pPr/>
              <a:t>6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D4D7BA-EFBB-BA42-B16B-E5D336D6DFEC}" type="slidenum">
              <a:rPr lang="en-US"/>
              <a:pPr/>
              <a:t>7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9305C-E3D1-A543-947C-29A9EB3190E1}" type="slidenum">
              <a:rPr lang="en-US"/>
              <a:pPr/>
              <a:t>8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20D7E-68FA-B449-B753-ED5678898E34}" type="slidenum">
              <a:rPr lang="en-US"/>
              <a:pPr/>
              <a:t>9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513-78D8-C546-8724-E64DEE32737F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A710-663E-E940-BF6E-8FE7C7E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513-78D8-C546-8724-E64DEE32737F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A710-663E-E940-BF6E-8FE7C7E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513-78D8-C546-8724-E64DEE32737F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A710-663E-E940-BF6E-8FE7C7E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513-78D8-C546-8724-E64DEE32737F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A710-663E-E940-BF6E-8FE7C7E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513-78D8-C546-8724-E64DEE32737F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A710-663E-E940-BF6E-8FE7C7E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513-78D8-C546-8724-E64DEE32737F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A710-663E-E940-BF6E-8FE7C7E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513-78D8-C546-8724-E64DEE32737F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A710-663E-E940-BF6E-8FE7C7E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513-78D8-C546-8724-E64DEE32737F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A710-663E-E940-BF6E-8FE7C7E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513-78D8-C546-8724-E64DEE32737F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A710-663E-E940-BF6E-8FE7C7E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513-78D8-C546-8724-E64DEE32737F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A710-663E-E940-BF6E-8FE7C7E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F513-78D8-C546-8724-E64DEE32737F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A710-663E-E940-BF6E-8FE7C7E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DF513-78D8-C546-8724-E64DEE32737F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1A710-663E-E940-BF6E-8FE7C7E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19200" y="5715000"/>
            <a:ext cx="428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endParaRPr lang="en-US" b="1">
              <a:latin typeface="Times New Roman" pitchFamily="-108" charset="0"/>
            </a:endParaRP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914400" y="685800"/>
            <a:ext cx="7467600" cy="3276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Introducing the </a:t>
            </a:r>
          </a:p>
          <a:p>
            <a:pPr algn="ctr" eaLnBrk="1" hangingPunct="1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Early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Primary</a:t>
            </a:r>
          </a:p>
          <a:p>
            <a:pPr algn="ctr" eaLnBrk="1" hangingPunct="1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Reading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Assessment (EPRA)</a:t>
            </a:r>
          </a:p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Common Text</a:t>
            </a:r>
          </a:p>
          <a:p>
            <a:pPr algn="ctr" eaLnBrk="1" hangingPunct="1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 - 2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33400" y="5867400"/>
            <a:ext cx="7924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500">
                <a:solidFill>
                  <a:srgbClr val="0000FF"/>
                </a:solidFill>
                <a:latin typeface="Chalkboard" pitchFamily="-108" charset="0"/>
              </a:rPr>
              <a:t>  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124200" y="4572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rcRect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3200400"/>
            <a:ext cx="2743200" cy="2362200"/>
          </a:xfrm>
          <a:prstGeom prst="rect">
            <a:avLst/>
          </a:prstGeom>
          <a:noFill/>
        </p:spPr>
      </p:pic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038600" y="3962400"/>
            <a:ext cx="4419600" cy="1158875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500">
                <a:solidFill>
                  <a:srgbClr val="0000FF"/>
                </a:solidFill>
              </a:rPr>
              <a:t>       ©Faye Brownlie</a:t>
            </a:r>
          </a:p>
          <a:p>
            <a:pPr eaLnBrk="1" hangingPunct="1"/>
            <a:r>
              <a:rPr lang="en-US" sz="1600">
                <a:solidFill>
                  <a:srgbClr val="0000FF"/>
                </a:solidFill>
              </a:rPr>
              <a:t>co-created with Jean Adshead &amp; Gina Rae</a:t>
            </a:r>
            <a:endParaRPr lang="en-US" sz="1600">
              <a:solidFill>
                <a:srgbClr val="0000FF"/>
              </a:solidFill>
              <a:latin typeface="Chalkboard" pitchFamily="-108" charset="0"/>
            </a:endParaRPr>
          </a:p>
          <a:p>
            <a:pPr eaLnBrk="1" hangingPunct="1"/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8" name="Picture 4" descr="Jean Presentaion Dec 2008 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8001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After assessment scoring materials: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143000" y="2209800"/>
            <a:ext cx="64008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solidFill>
                  <a:srgbClr val="0000FF"/>
                </a:solidFill>
              </a:rPr>
              <a:t>• Kindergarten reading profile</a:t>
            </a:r>
          </a:p>
          <a:p>
            <a:pPr>
              <a:spcBef>
                <a:spcPct val="50000"/>
              </a:spcBef>
            </a:pPr>
            <a:r>
              <a:rPr lang="en-US" sz="3000">
                <a:solidFill>
                  <a:srgbClr val="0000FF"/>
                </a:solidFill>
              </a:rPr>
              <a:t>• Performance Standards for Grade 1 &amp; Grade 2</a:t>
            </a:r>
          </a:p>
          <a:p>
            <a:pPr>
              <a:spcBef>
                <a:spcPct val="50000"/>
              </a:spcBef>
            </a:pPr>
            <a:r>
              <a:rPr lang="en-US" sz="3000">
                <a:solidFill>
                  <a:srgbClr val="0000FF"/>
                </a:solidFill>
              </a:rPr>
              <a:t>• worksheets for each grade level to plan your next steps for instruction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Early Primary Common Text Reading Assessment</a:t>
            </a: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400">
                <a:solidFill>
                  <a:srgbClr val="0000FF"/>
                </a:solidFill>
              </a:rPr>
              <a:t>Purpose: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400">
                <a:solidFill>
                  <a:srgbClr val="0000FF"/>
                </a:solidFill>
              </a:rPr>
              <a:t>•  used for assessing “reading for information” to inform instruction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40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400">
                <a:solidFill>
                  <a:srgbClr val="0000FF"/>
                </a:solidFill>
              </a:rPr>
              <a:t>• used as bookends for assessing: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400">
                <a:solidFill>
                  <a:srgbClr val="0000FF"/>
                </a:solidFill>
              </a:rPr>
              <a:t>		- Fall assessment “for” learning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400">
                <a:solidFill>
                  <a:srgbClr val="0000FF"/>
                </a:solidFill>
              </a:rPr>
              <a:t>		- Spring assessment “of”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6-10-01 17.13.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" y="197745"/>
            <a:ext cx="8854206" cy="6572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4" descr="Jean Presentaion Dec 2008 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Each kit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includes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Teacher protocols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Question </a:t>
            </a:r>
            <a:r>
              <a:rPr lang="en-US" sz="2800" dirty="0">
                <a:solidFill>
                  <a:srgbClr val="0000FF"/>
                </a:solidFill>
              </a:rPr>
              <a:t>and answer sheets: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rgbClr val="0000FF"/>
                </a:solidFill>
              </a:rPr>
              <a:t>	• students can show through drawing, writing and dialogue information about what they have read</a:t>
            </a:r>
          </a:p>
          <a:p>
            <a:pPr>
              <a:buFontTx/>
              <a:buNone/>
            </a:pPr>
            <a:r>
              <a:rPr lang="en-US" sz="2800" dirty="0">
                <a:solidFill>
                  <a:srgbClr val="0000FF"/>
                </a:solidFill>
              </a:rPr>
              <a:t>Oral reading sheets: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rgbClr val="0000FF"/>
                </a:solidFill>
              </a:rPr>
              <a:t>	• teachers do a running record and notice student’s concepts of print</a:t>
            </a:r>
          </a:p>
          <a:p>
            <a:pPr>
              <a:buFontTx/>
              <a:buNone/>
            </a:pPr>
            <a:r>
              <a:rPr lang="en-US" sz="2800" dirty="0">
                <a:solidFill>
                  <a:srgbClr val="0000FF"/>
                </a:solidFill>
              </a:rPr>
              <a:t>Conference sheets: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rgbClr val="0000FF"/>
                </a:solidFill>
              </a:rPr>
              <a:t>	• teachers conference individually with students to go deeper into their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9538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0" name="Picture 4" descr="NF EP Common Text li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0"/>
            <a:ext cx="100584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Jean Presentaion Dec 2008 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Jean Presentaion Dec 2008 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178</Words>
  <Application>Microsoft Macintosh PowerPoint</Application>
  <PresentationFormat>On-screen Show (4:3)</PresentationFormat>
  <Paragraphs>38</Paragraphs>
  <Slides>11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The Early Primary Common Text Reading Assessment</vt:lpstr>
      <vt:lpstr>Slide 3</vt:lpstr>
      <vt:lpstr>Slide 4</vt:lpstr>
      <vt:lpstr>Each kit includes: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Faye Brownlie</dc:creator>
  <cp:lastModifiedBy>Faye Brownlie</cp:lastModifiedBy>
  <cp:revision>3</cp:revision>
  <dcterms:created xsi:type="dcterms:W3CDTF">2016-10-02T00:13:19Z</dcterms:created>
  <dcterms:modified xsi:type="dcterms:W3CDTF">2016-10-02T00:14:37Z</dcterms:modified>
</cp:coreProperties>
</file>