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Default Extension="doc" ContentType="application/msword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EE4BC-ACAA-C04E-8421-DE206E5890B3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81C86-7EFA-AD41-84CB-F83763849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0ACC7-3906-434E-A81D-B911AEC08A81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7EDA7-DEED-1E45-82B8-1AF1CFBE1E44}" type="slidenum">
              <a:rPr lang="en-US"/>
              <a:pPr/>
              <a:t>10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19604-357B-C849-BE1A-F51A886F16B2}" type="slidenum">
              <a:rPr lang="en-US"/>
              <a:pPr/>
              <a:t>11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77AF6-8933-8F4C-9573-A73CD08D5EAD}" type="slidenum">
              <a:rPr lang="en-US"/>
              <a:pPr/>
              <a:t>12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BB608-8CA4-2E49-BDBA-0460B8AE2A8E}" type="slidenum">
              <a:rPr lang="en-US"/>
              <a:pPr/>
              <a:t>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240A3-DE12-E54D-AB78-EF52B3A84297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63456-1F5F-A041-8561-7402B71FD6CA}" type="slidenum">
              <a:rPr lang="en-US"/>
              <a:pPr/>
              <a:t>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FF806-4BF8-9641-B83D-9D245C4AF5B5}" type="slidenum">
              <a:rPr lang="en-US"/>
              <a:pPr/>
              <a:t>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1DD53-0316-C247-B1C0-8DC0641C9607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F3F38-EB75-3846-B58A-896BF196720C}" type="slidenum">
              <a:rPr lang="en-US"/>
              <a:pPr/>
              <a:t>7</a:t>
            </a:fld>
            <a:endParaRPr lang="en-US"/>
          </a:p>
        </p:txBody>
      </p:sp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3D4CD-D27C-4B42-B3E7-84B80A59CD3A}" type="slidenum">
              <a:rPr lang="en-US"/>
              <a:pPr/>
              <a:t>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AC81E-E734-7C4C-9E20-9E819740D6D3}" type="slidenum">
              <a:rPr lang="en-US"/>
              <a:pPr/>
              <a:t>9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980B-120C-1E42-93E6-34A7AF21C6E8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6757-AA99-D045-B4D0-37A7E978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980B-120C-1E42-93E6-34A7AF21C6E8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6757-AA99-D045-B4D0-37A7E978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980B-120C-1E42-93E6-34A7AF21C6E8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6757-AA99-D045-B4D0-37A7E978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980B-120C-1E42-93E6-34A7AF21C6E8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6757-AA99-D045-B4D0-37A7E978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980B-120C-1E42-93E6-34A7AF21C6E8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6757-AA99-D045-B4D0-37A7E978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980B-120C-1E42-93E6-34A7AF21C6E8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6757-AA99-D045-B4D0-37A7E978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980B-120C-1E42-93E6-34A7AF21C6E8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6757-AA99-D045-B4D0-37A7E978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980B-120C-1E42-93E6-34A7AF21C6E8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6757-AA99-D045-B4D0-37A7E978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980B-120C-1E42-93E6-34A7AF21C6E8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6757-AA99-D045-B4D0-37A7E978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980B-120C-1E42-93E6-34A7AF21C6E8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6757-AA99-D045-B4D0-37A7E978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980B-120C-1E42-93E6-34A7AF21C6E8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6757-AA99-D045-B4D0-37A7E978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C980B-120C-1E42-93E6-34A7AF21C6E8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E6757-AA99-D045-B4D0-37A7E978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743200" y="5486400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en-US" b="1">
              <a:latin typeface="Times New Roman" pitchFamily="-108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981200" y="5527675"/>
            <a:ext cx="6400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500">
                <a:solidFill>
                  <a:srgbClr val="0000FF"/>
                </a:solidFill>
                <a:latin typeface="Chalkboard" pitchFamily="-108" charset="0"/>
              </a:rPr>
              <a:t>                 </a:t>
            </a:r>
            <a:r>
              <a:rPr lang="en-US" sz="2500">
                <a:solidFill>
                  <a:srgbClr val="0000FF"/>
                </a:solidFill>
              </a:rPr>
              <a:t>©Faye Brownlie</a:t>
            </a:r>
          </a:p>
          <a:p>
            <a:pPr eaLnBrk="1" hangingPunct="1"/>
            <a:r>
              <a:rPr lang="en-US" sz="2200">
                <a:solidFill>
                  <a:srgbClr val="0000FF"/>
                </a:solidFill>
              </a:rPr>
              <a:t>co-created with Jean Adshead &amp; Gina Rae</a:t>
            </a:r>
            <a:endParaRPr lang="en-US" sz="2500">
              <a:solidFill>
                <a:srgbClr val="0000FF"/>
              </a:solidFill>
            </a:endParaRPr>
          </a:p>
          <a:p>
            <a:pPr eaLnBrk="1" hangingPunct="1"/>
            <a:endParaRPr lang="en-US" sz="2500">
              <a:solidFill>
                <a:srgbClr val="0000FF"/>
              </a:solidFill>
              <a:latin typeface="Chalkboard" pitchFamily="-108" charset="0"/>
            </a:endParaRPr>
          </a:p>
          <a:p>
            <a:pPr eaLnBrk="1" hangingPunct="1"/>
            <a:endParaRPr lang="en-US" b="1">
              <a:latin typeface="Times New Roman" pitchFamily="-108" charset="0"/>
            </a:endParaRP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914400" y="685800"/>
            <a:ext cx="7467600" cy="3276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Early Primary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Reading Assessment (EPRA)</a:t>
            </a:r>
          </a:p>
          <a:p>
            <a:pPr algn="ctr" eaLnBrk="1" hangingPunct="1"/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Leveled Text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838200" y="5715000"/>
            <a:ext cx="7924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500">
                <a:solidFill>
                  <a:srgbClr val="0000FF"/>
                </a:solidFill>
                <a:latin typeface="Chalkboard" pitchFamily="-108" charset="0"/>
              </a:rPr>
              <a:t>      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124200" y="4572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334000" y="4114800"/>
            <a:ext cx="2438400" cy="655638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K to 2</a:t>
            </a:r>
            <a:endParaRPr lang="en-US" sz="3200">
              <a:solidFill>
                <a:srgbClr val="0000FF"/>
              </a:solidFill>
              <a:latin typeface="Chalkboard" pitchFamily="-108" charset="0"/>
            </a:endParaRPr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1447800" y="3505200"/>
          <a:ext cx="2895600" cy="2057400"/>
        </p:xfrm>
        <a:graphic>
          <a:graphicData uri="http://schemas.openxmlformats.org/presentationml/2006/ole">
            <p:oleObj spid="_x0000_s35842" name="Document" r:id="rId4" imgW="2380488" imgH="2185416" progId="Word.Document.8">
              <p:embed/>
            </p:oleObj>
          </a:graphicData>
        </a:graphic>
      </p:graphicFrame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371600" y="5638800"/>
            <a:ext cx="428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en-US" b="1">
              <a:latin typeface="Times New Roman" pitchFamily="-10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Jean Presentaion Dec 2008 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Jean Presentaion Dec 2008 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After assessment scoring           materials: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71600" y="2209800"/>
            <a:ext cx="6629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</a:rPr>
              <a:t>• Kindergarten reading profile</a:t>
            </a:r>
          </a:p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</a:rPr>
              <a:t>• Performance Standards for Grade 1 &amp; Grade 2</a:t>
            </a:r>
          </a:p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</a:rPr>
              <a:t>• worksheets for each grade level to plan your next steps for instruction</a:t>
            </a:r>
            <a:endParaRPr lang="en-US" sz="3000">
              <a:solidFill>
                <a:srgbClr val="0000FF"/>
              </a:solidFill>
              <a:latin typeface="Chalkboard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7772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Early Primary Leveled Text Assessment</a:t>
            </a:r>
            <a:endParaRPr lang="en-US" sz="38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90600" y="2438400"/>
            <a:ext cx="65532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Purpose: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• used for assessing “reading for information” to inform instruction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• used as </a:t>
            </a:r>
            <a:r>
              <a:rPr lang="en-US" sz="3200" u="sng">
                <a:solidFill>
                  <a:srgbClr val="0000FF"/>
                </a:solidFill>
              </a:rPr>
              <a:t>on-going </a:t>
            </a:r>
            <a:r>
              <a:rPr lang="en-US" sz="3200">
                <a:solidFill>
                  <a:srgbClr val="0000FF"/>
                </a:solidFill>
              </a:rPr>
              <a:t>assessment - in-between Fall &amp; Spring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6-10-01 17.21.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42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6-10-01 17.22.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9" y="132911"/>
            <a:ext cx="9035969" cy="6527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543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Leveled Text kit includes clearly written protocols:</a:t>
            </a:r>
          </a:p>
        </p:txBody>
      </p:sp>
      <p:pic>
        <p:nvPicPr>
          <p:cNvPr id="51204" name="Picture 4" descr="Documen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8458200" cy="830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066800" y="762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Each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kit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includes: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295400" y="2590800"/>
            <a:ext cx="6781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2"/>
            <a:r>
              <a:rPr lang="en-US" dirty="0">
                <a:solidFill>
                  <a:srgbClr val="0000FF"/>
                </a:solidFill>
              </a:rPr>
              <a:t>• teachers use these to do a running record and notice students’ understanding of the concepts of print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143000" y="1463675"/>
            <a:ext cx="39624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2">
              <a:spcBef>
                <a:spcPct val="50000"/>
              </a:spcBef>
            </a:pPr>
            <a:r>
              <a:rPr lang="en-US" sz="2500" dirty="0" smtClean="0">
                <a:solidFill>
                  <a:srgbClr val="0000FF"/>
                </a:solidFill>
              </a:rPr>
              <a:t>Teacher Protocols</a:t>
            </a:r>
          </a:p>
          <a:p>
            <a:pPr>
              <a:spcBef>
                <a:spcPct val="50000"/>
              </a:spcBef>
            </a:pPr>
            <a:r>
              <a:rPr lang="en-US" sz="2500" dirty="0" smtClean="0">
                <a:solidFill>
                  <a:srgbClr val="0000FF"/>
                </a:solidFill>
              </a:rPr>
              <a:t>Oral </a:t>
            </a:r>
            <a:r>
              <a:rPr lang="en-US" sz="2500" dirty="0">
                <a:solidFill>
                  <a:srgbClr val="0000FF"/>
                </a:solidFill>
              </a:rPr>
              <a:t>reading sheets: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33400" y="3657600"/>
            <a:ext cx="7924800" cy="147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2"/>
            <a:r>
              <a:rPr lang="en-US" dirty="0">
                <a:solidFill>
                  <a:srgbClr val="0000FF"/>
                </a:solidFill>
              </a:rPr>
              <a:t>• teachers conference individually with students to go deeper into their </a:t>
            </a:r>
            <a:r>
              <a:rPr lang="en-US" dirty="0" smtClean="0">
                <a:solidFill>
                  <a:srgbClr val="0000FF"/>
                </a:solidFill>
              </a:rPr>
              <a:t>comprehension</a:t>
            </a: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066800" y="3200400"/>
            <a:ext cx="419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solidFill>
                  <a:srgbClr val="0000FF"/>
                </a:solidFill>
              </a:rPr>
              <a:t>Conference sheets: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62000" y="5181600"/>
            <a:ext cx="80010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2"/>
            <a:r>
              <a:rPr lang="en-US" sz="2200" dirty="0">
                <a:solidFill>
                  <a:srgbClr val="0000FF"/>
                </a:solidFill>
                <a:latin typeface="Chalkboard" pitchFamily="-108" charset="0"/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• students can show through drawing, writing and     </a:t>
            </a:r>
          </a:p>
          <a:p>
            <a:pPr lvl="2"/>
            <a:r>
              <a:rPr lang="en-US" sz="2200" dirty="0">
                <a:solidFill>
                  <a:srgbClr val="0000FF"/>
                </a:solidFill>
              </a:rPr>
              <a:t>   dialogue information about what they have read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0" y="4648200"/>
            <a:ext cx="6172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2"/>
            <a:r>
              <a:rPr lang="en-US" sz="2500" dirty="0">
                <a:solidFill>
                  <a:srgbClr val="0000FF"/>
                </a:solidFill>
                <a:latin typeface="Chalkboard" pitchFamily="-108" charset="0"/>
              </a:rPr>
              <a:t>  </a:t>
            </a:r>
            <a:r>
              <a:rPr lang="en-US" sz="2500" dirty="0">
                <a:solidFill>
                  <a:srgbClr val="0000FF"/>
                </a:solidFill>
              </a:rPr>
              <a:t>Optional Thinking Papers</a:t>
            </a:r>
            <a:r>
              <a:rPr lang="en-US" sz="2500" dirty="0" smtClean="0">
                <a:solidFill>
                  <a:srgbClr val="0000FF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Jean Presentaion Dec 2008 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P Leveled Text L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Jean Presentaion Dec 2008 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114800" y="3048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180</Words>
  <Application>Microsoft Macintosh PowerPoint</Application>
  <PresentationFormat>On-screen Show (4:3)</PresentationFormat>
  <Paragraphs>37</Paragraphs>
  <Slides>12</Slides>
  <Notes>12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After assessment scoring           materials: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Faye Brownlie</dc:creator>
  <cp:lastModifiedBy>Faye Brownlie</cp:lastModifiedBy>
  <cp:revision>3</cp:revision>
  <dcterms:created xsi:type="dcterms:W3CDTF">2016-10-02T00:21:14Z</dcterms:created>
  <dcterms:modified xsi:type="dcterms:W3CDTF">2016-10-02T00:22:38Z</dcterms:modified>
</cp:coreProperties>
</file>